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93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>
      <p:cViewPr varScale="1">
        <p:scale>
          <a:sx n="65" d="100"/>
          <a:sy n="65" d="100"/>
        </p:scale>
        <p:origin x="2376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3E574B-F0DE-4775-B147-0E8519800BFE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B4182-A46A-40D2-B562-CD1957CE38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73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89E5C-CFAF-4089-B829-2B357E145E04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E40CF-D0FF-4E6E-B6F9-9647F60DD6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1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9EB5A-8F57-4C58-9827-955D23011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2A2889-994D-4C33-8AFA-08D461FA3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B358B-8159-46D8-BFE8-2B336814D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047DD-5CFC-4D98-8E3A-5C6638CE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226ADF-5BCA-4853-98AC-25AE1B9F9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65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D0E04-2E53-44E2-89BC-080FDEB6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9430C-8151-4987-9630-600F2D525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CDC02-943B-4EE8-92DF-696E1912C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D8845-2BD1-4759-976F-98A7D1293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7DBEB-5023-4721-89D7-E45D8D5C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3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D892B3-C633-43DF-A98A-2D2C3A6177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EC133F-A401-483B-8CE1-3097B40C5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1164A1-C93D-4DA3-9C09-84E05C425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FE126-C176-4026-A1BE-30934831B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8AADF-957B-4932-82AD-A08F3644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DA48A-C276-4D01-BBA6-C8188E048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B823C-E63E-453F-95B5-F62D227A3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3F804-BDF3-40AE-8CE7-7D58C3718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00A37-36BE-4861-B02C-73E649459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87F23-99E1-4712-8278-59F09288C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1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269CF-75F2-4B3A-89E3-830DA89EE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B4964-2BE9-48A1-8C77-C7AB66944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517E1-8275-4190-899F-B7CD84CFF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3CCD7-BC43-4779-8805-DA50E154A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DD01C-8023-481B-B0AD-078789666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8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AE66D-3ABC-4611-B3A0-1C9AB6180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94FBA-E740-4ED8-B3F2-FA8741A7A1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F2D3D8-6E32-4D4E-9680-5E0AFD08A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B6009-DE30-450F-AD05-83D8BF588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6CFA8A-5881-461E-AF37-7AF435A32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9DCF37-5D72-4528-91DF-E26DBCAF0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50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D8FDE-5776-4E55-B3AA-D43600BC8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9C1D0-3D81-402F-B4E9-BD238228F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2BF5E6-0A53-47F0-A76E-359AC21CC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D2A0D6-DBBC-4B7A-AE83-39FEE11135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6C39FC-3A20-4F5E-A759-F1CB25FAC2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5506FE-EC71-425F-834F-99C1367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9DC006-118C-4B89-857E-52D96A829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D1E50-33FB-4751-A9FB-EC403DB8A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5661B-14BC-44E5-BBD9-7F96350F2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F3D940-1A59-46C9-A4C2-9380BFCCA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5A4729-7DC6-42FB-A8EF-5ABEAAF0D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0B81FF-EA4D-4E76-95AF-730393E22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8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04F59C-FCCC-495C-9FB2-2D90AD8BF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791A6B-3C11-4319-8222-46014DED8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6056A3-D384-47E4-91DA-5F7C11789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286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61EA9-51FC-4E2F-BAC9-723AEAC75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0D68F-DFFF-4386-B515-E88C26EED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C56917-D6C7-4B14-8128-30E549172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F065E-A9E7-4719-A131-F57307836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B46ABB-B746-45D2-BCA4-456D254F0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1BAEF-ED35-4919-B4C1-4EDC8C370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1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F050F-642E-45BB-AC84-77163A302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F894C4-1EA0-4E7D-9D20-C610B7EB24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95430-4278-4119-A019-D4EFA8771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25680-E72E-4173-B51C-C50B8C3CE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F9EB-4E1B-4D8F-920D-1F95E0BF5256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7ACA3-85BA-4944-B263-9F4BEFF92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E048F5-F502-4113-B2E4-C6A709060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9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4F590C-590C-4DDB-9958-76CB7AE0B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DB992-C653-4267-A79C-28C286B47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5F4BA-D7B7-4410-AD54-10DB24F925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8F9EB-4E1B-4D8F-920D-1F95E0BF5256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C0790-D62C-447A-93B9-84879CD232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379AE-9A0B-494E-A822-A15639A08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BB07B-D171-4977-A74E-1CDFF3AB9A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43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995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Southern University at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Baton Rouge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846646"/>
              </p:ext>
            </p:extLst>
          </p:nvPr>
        </p:nvGraphicFramePr>
        <p:xfrm>
          <a:off x="701898" y="1410770"/>
          <a:ext cx="7556024" cy="47248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80665">
                  <a:extLst>
                    <a:ext uri="{9D8B030D-6E8A-4147-A177-3AD203B41FA5}">
                      <a16:colId xmlns:a16="http://schemas.microsoft.com/office/drawing/2014/main" val="2395662692"/>
                    </a:ext>
                  </a:extLst>
                </a:gridCol>
                <a:gridCol w="1449100">
                  <a:extLst>
                    <a:ext uri="{9D8B030D-6E8A-4147-A177-3AD203B41FA5}">
                      <a16:colId xmlns:a16="http://schemas.microsoft.com/office/drawing/2014/main" val="1143539697"/>
                    </a:ext>
                  </a:extLst>
                </a:gridCol>
                <a:gridCol w="1432313">
                  <a:extLst>
                    <a:ext uri="{9D8B030D-6E8A-4147-A177-3AD203B41FA5}">
                      <a16:colId xmlns:a16="http://schemas.microsoft.com/office/drawing/2014/main" val="1830246490"/>
                    </a:ext>
                  </a:extLst>
                </a:gridCol>
                <a:gridCol w="1155367">
                  <a:extLst>
                    <a:ext uri="{9D8B030D-6E8A-4147-A177-3AD203B41FA5}">
                      <a16:colId xmlns:a16="http://schemas.microsoft.com/office/drawing/2014/main" val="4208984515"/>
                    </a:ext>
                  </a:extLst>
                </a:gridCol>
                <a:gridCol w="1138579">
                  <a:extLst>
                    <a:ext uri="{9D8B030D-6E8A-4147-A177-3AD203B41FA5}">
                      <a16:colId xmlns:a16="http://schemas.microsoft.com/office/drawing/2014/main" val="1462756249"/>
                    </a:ext>
                  </a:extLst>
                </a:gridCol>
              </a:tblGrid>
              <a:tr h="5848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Campus Name: Southern University at </a:t>
                      </a:r>
                      <a:r>
                        <a:rPr lang="en-US" sz="1600" dirty="0" smtClean="0">
                          <a:effectLst/>
                        </a:rPr>
                        <a:t>Baton Rouge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488566"/>
                  </a:ext>
                </a:extLst>
              </a:tr>
              <a:tr h="244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Student Type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Fall</a:t>
                      </a:r>
                      <a:r>
                        <a:rPr lang="en-US" sz="1400" b="1" baseline="0" dirty="0">
                          <a:effectLst/>
                        </a:rPr>
                        <a:t> </a:t>
                      </a:r>
                      <a:r>
                        <a:rPr lang="en-US" sz="1400" b="1" dirty="0">
                          <a:effectLst/>
                        </a:rPr>
                        <a:t>2019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Fall 2020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# Difference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% </a:t>
                      </a:r>
                      <a:r>
                        <a:rPr lang="en-US" sz="1400" b="1" dirty="0">
                          <a:effectLst/>
                        </a:rPr>
                        <a:t>Difference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8577925"/>
                  </a:ext>
                </a:extLst>
              </a:tr>
              <a:tr h="244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Continuing Undergraduate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3,445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3,335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-110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-3.1%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5880379"/>
                  </a:ext>
                </a:extLst>
              </a:tr>
              <a:tr h="2043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Continuing Graduate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412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-111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-21.2%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5319236"/>
                  </a:ext>
                </a:extLst>
              </a:tr>
              <a:tr h="244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Graduate, New to SU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204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9.7%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3421151"/>
                  </a:ext>
                </a:extLst>
              </a:tr>
              <a:tr h="244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Second Degree Student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-19.1%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4356252"/>
                  </a:ext>
                </a:extLst>
              </a:tr>
              <a:tr h="244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Online Program Majors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213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9825681"/>
                  </a:ext>
                </a:extLst>
              </a:tr>
              <a:tr h="3508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Non-Traditional Undergraduates (Ages 25+)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583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-284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-32.7%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2724764"/>
                  </a:ext>
                </a:extLst>
              </a:tr>
              <a:tr h="3260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High School Dual Enrollment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575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39.2%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23288903"/>
                  </a:ext>
                </a:extLst>
              </a:tr>
              <a:tr h="244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New First</a:t>
                      </a:r>
                      <a:r>
                        <a:rPr lang="en-US" sz="1200" baseline="0" dirty="0">
                          <a:effectLst/>
                        </a:rPr>
                        <a:t>-</a:t>
                      </a:r>
                      <a:r>
                        <a:rPr lang="en-US" sz="1200" dirty="0">
                          <a:effectLst/>
                        </a:rPr>
                        <a:t>Time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1,337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1,532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14.6%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1449030"/>
                  </a:ext>
                </a:extLst>
              </a:tr>
              <a:tr h="244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Cross-Enrolled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265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-161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-37.7%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0864766"/>
                  </a:ext>
                </a:extLst>
              </a:tr>
              <a:tr h="244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Re-Admit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165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7267422"/>
                  </a:ext>
                </a:extLst>
              </a:tr>
              <a:tr h="244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Transfer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334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1881755"/>
                  </a:ext>
                </a:extLst>
              </a:tr>
              <a:tr h="2445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SUSLA</a:t>
                      </a:r>
                      <a:r>
                        <a:rPr lang="en-US" sz="12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Connect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8583228"/>
                  </a:ext>
                </a:extLst>
              </a:tr>
              <a:tr h="2523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Transient/Non-Degree/Special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defTabSz="6858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US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590990"/>
                  </a:ext>
                </a:extLst>
              </a:tr>
              <a:tr h="5210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anose="020B0A040201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7,031</a:t>
                      </a:r>
                      <a:endParaRPr lang="en-US" sz="14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7,091</a:t>
                      </a:r>
                      <a:endParaRPr lang="en-US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  <a:endParaRPr lang="en-US" sz="14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0.9%</a:t>
                      </a:r>
                      <a:endParaRPr lang="en-US" sz="14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2867157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914400" y="625315"/>
            <a:ext cx="7190105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Fall 2020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ENROLLMENT REPORT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9430</TotalTime>
  <Words>140</Words>
  <Application>Microsoft Office PowerPoint</Application>
  <PresentationFormat>On-screen Show (4:3)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Spelman College</dc:title>
  <dc:creator>ahudson1</dc:creator>
  <cp:lastModifiedBy>Katara Williams</cp:lastModifiedBy>
  <cp:revision>251</cp:revision>
  <cp:lastPrinted>2020-09-22T17:40:42Z</cp:lastPrinted>
  <dcterms:created xsi:type="dcterms:W3CDTF">2008-10-13T06:06:51Z</dcterms:created>
  <dcterms:modified xsi:type="dcterms:W3CDTF">2020-09-25T13:16:12Z</dcterms:modified>
</cp:coreProperties>
</file>